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9" r:id="rId2"/>
    <p:sldId id="257" r:id="rId3"/>
    <p:sldId id="268" r:id="rId4"/>
    <p:sldId id="261" r:id="rId5"/>
    <p:sldId id="265" r:id="rId6"/>
    <p:sldId id="259" r:id="rId7"/>
    <p:sldId id="260" r:id="rId8"/>
    <p:sldId id="263" r:id="rId9"/>
    <p:sldId id="264" r:id="rId10"/>
    <p:sldId id="266" r:id="rId11"/>
    <p:sldId id="267" r:id="rId12"/>
    <p:sldId id="270" r:id="rId13"/>
    <p:sldId id="269" r:id="rId14"/>
    <p:sldId id="272" r:id="rId15"/>
    <p:sldId id="271" r:id="rId16"/>
    <p:sldId id="273" r:id="rId17"/>
    <p:sldId id="274" r:id="rId18"/>
    <p:sldId id="275" r:id="rId19"/>
    <p:sldId id="276" r:id="rId20"/>
    <p:sldId id="277" r:id="rId21"/>
    <p:sldId id="278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00"/>
    <a:srgbClr val="66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559" autoAdjust="0"/>
    <p:restoredTop sz="94660"/>
  </p:normalViewPr>
  <p:slideViewPr>
    <p:cSldViewPr>
      <p:cViewPr varScale="1">
        <p:scale>
          <a:sx n="57" d="100"/>
          <a:sy n="57" d="100"/>
        </p:scale>
        <p:origin x="768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25.09.2025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25.09.2025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25.09.2025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53000"/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25.09.2025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&#1051;&#1102;&#1076;&#1084;&#1080;&#1083;&#1072;\Downloads\Pchely_-_ZHuzhzhanie_(iPlayer.fm)_mp3cut.foxcom.su_.mp3" TargetMode="External"/><Relationship Id="rId5" Type="http://schemas.openxmlformats.org/officeDocument/2006/relationships/image" Target="../media/image31.png"/><Relationship Id="rId4" Type="http://schemas.openxmlformats.org/officeDocument/2006/relationships/image" Target="../media/image30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Users\&#1051;&#1102;&#1076;&#1084;&#1080;&#1083;&#1072;\Downloads\Pchely_-_zhuzhzhanie_pchyol_(iPlayer.fm).mp3" TargetMode="External"/><Relationship Id="rId5" Type="http://schemas.openxmlformats.org/officeDocument/2006/relationships/image" Target="../media/image35.png"/><Relationship Id="rId4" Type="http://schemas.openxmlformats.org/officeDocument/2006/relationships/image" Target="../media/image3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slideLayout" Target="../slideLayouts/slideLayout6.xml"/><Relationship Id="rId1" Type="http://schemas.openxmlformats.org/officeDocument/2006/relationships/audio" Target="file:///C:\Users\&#1051;&#1102;&#1076;&#1084;&#1080;&#1083;&#1072;\Downloads\Zvuki_prirody_-_Stryokot_kuznechikov_(iPlayer.fm).mp3" TargetMode="External"/><Relationship Id="rId5" Type="http://schemas.openxmlformats.org/officeDocument/2006/relationships/image" Target="../media/image38.png"/><Relationship Id="rId4" Type="http://schemas.openxmlformats.org/officeDocument/2006/relationships/image" Target="../media/image3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772816"/>
            <a:ext cx="7772400" cy="2016223"/>
          </a:xfrm>
        </p:spPr>
        <p:txBody>
          <a:bodyPr/>
          <a:lstStyle/>
          <a:p>
            <a:r>
              <a:rPr lang="ru-RU" dirty="0" smtClean="0">
                <a:latin typeface="Georgia" pitchFamily="18" charset="0"/>
              </a:rPr>
              <a:t>Презентация на тему «НАСЕКОМЫЕ»</a:t>
            </a:r>
            <a:endParaRPr lang="ru-RU" dirty="0">
              <a:latin typeface="Georgia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03648" y="4653136"/>
            <a:ext cx="6400800" cy="1224136"/>
          </a:xfrm>
        </p:spPr>
        <p:txBody>
          <a:bodyPr>
            <a:normAutofit/>
          </a:bodyPr>
          <a:lstStyle/>
          <a:p>
            <a:endParaRPr lang="ru-RU" sz="2000" dirty="0">
              <a:solidFill>
                <a:srgbClr val="333300"/>
              </a:solidFill>
              <a:latin typeface="Georgia" pitchFamily="18" charset="0"/>
            </a:endParaRPr>
          </a:p>
          <a:p>
            <a:r>
              <a:rPr lang="ru-RU" sz="2000" dirty="0" smtClean="0">
                <a:solidFill>
                  <a:srgbClr val="333300"/>
                </a:solidFill>
                <a:latin typeface="Georgia" pitchFamily="18" charset="0"/>
              </a:rPr>
              <a:t>Подготовила </a:t>
            </a:r>
            <a:r>
              <a:rPr lang="ru-RU" sz="2000" dirty="0" err="1" smtClean="0">
                <a:solidFill>
                  <a:srgbClr val="333300"/>
                </a:solidFill>
                <a:latin typeface="Georgia" pitchFamily="18" charset="0"/>
              </a:rPr>
              <a:t>Пелешок</a:t>
            </a:r>
            <a:r>
              <a:rPr lang="ru-RU" sz="2000" dirty="0" smtClean="0">
                <a:solidFill>
                  <a:srgbClr val="333300"/>
                </a:solidFill>
                <a:latin typeface="Georgia" pitchFamily="18" charset="0"/>
              </a:rPr>
              <a:t> Н.М.</a:t>
            </a:r>
            <a:endParaRPr lang="ru-RU" sz="2000" dirty="0" smtClean="0">
              <a:solidFill>
                <a:srgbClr val="333300"/>
              </a:solidFill>
              <a:latin typeface="Georgia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11560" y="452577"/>
            <a:ext cx="813690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333300"/>
                </a:solidFill>
                <a:latin typeface="Georgia" pitchFamily="18" charset="0"/>
              </a:rPr>
              <a:t>Муниципальное бюджетное дошкольное образовательное  учреждение </a:t>
            </a:r>
            <a:r>
              <a:rPr lang="ru-RU" dirty="0" smtClean="0">
                <a:solidFill>
                  <a:srgbClr val="333300"/>
                </a:solidFill>
                <a:latin typeface="Georgia" pitchFamily="18" charset="0"/>
              </a:rPr>
              <a:t>               «</a:t>
            </a:r>
            <a:r>
              <a:rPr lang="ru-RU" dirty="0">
                <a:solidFill>
                  <a:srgbClr val="333300"/>
                </a:solidFill>
                <a:latin typeface="Georgia" pitchFamily="18" charset="0"/>
              </a:rPr>
              <a:t>Детский сад №4» </a:t>
            </a:r>
            <a:r>
              <a:rPr lang="ru-RU" dirty="0" err="1">
                <a:solidFill>
                  <a:srgbClr val="333300"/>
                </a:solidFill>
                <a:latin typeface="Georgia" pitchFamily="18" charset="0"/>
              </a:rPr>
              <a:t>пгт</a:t>
            </a:r>
            <a:r>
              <a:rPr lang="ru-RU" dirty="0">
                <a:solidFill>
                  <a:srgbClr val="333300"/>
                </a:solidFill>
                <a:latin typeface="Georgia" pitchFamily="18" charset="0"/>
              </a:rPr>
              <a:t> Кавалерово </a:t>
            </a:r>
            <a:endParaRPr lang="ru-RU" dirty="0" smtClean="0">
              <a:solidFill>
                <a:srgbClr val="333300"/>
              </a:solidFill>
              <a:latin typeface="Georgia" pitchFamily="18" charset="0"/>
            </a:endParaRPr>
          </a:p>
          <a:p>
            <a:r>
              <a:rPr lang="ru-RU" dirty="0">
                <a:solidFill>
                  <a:srgbClr val="333300"/>
                </a:solidFill>
                <a:latin typeface="Georgia" pitchFamily="18" charset="0"/>
              </a:rPr>
              <a:t> </a:t>
            </a:r>
            <a:r>
              <a:rPr lang="ru-RU" dirty="0" smtClean="0">
                <a:solidFill>
                  <a:srgbClr val="333300"/>
                </a:solidFill>
                <a:latin typeface="Georgia" pitchFamily="18" charset="0"/>
              </a:rPr>
              <a:t>  Кавалеровского </a:t>
            </a:r>
            <a:r>
              <a:rPr lang="ru-RU" dirty="0">
                <a:solidFill>
                  <a:srgbClr val="333300"/>
                </a:solidFill>
                <a:latin typeface="Georgia" pitchFamily="18" charset="0"/>
              </a:rPr>
              <a:t>муниципального округа Приморского края</a:t>
            </a:r>
          </a:p>
        </p:txBody>
      </p:sp>
    </p:spTree>
    <p:extLst>
      <p:ext uri="{BB962C8B-B14F-4D97-AF65-F5344CB8AC3E}">
        <p14:creationId xmlns:p14="http://schemas.microsoft.com/office/powerpoint/2010/main" val="1270899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-324544" y="5949280"/>
            <a:ext cx="9468544" cy="10874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3200"/>
              </a:spcBef>
              <a:buClr>
                <a:srgbClr val="EBEBEB"/>
              </a:buClr>
              <a:buSzPct val="75000"/>
            </a:pPr>
            <a:r>
              <a:rPr lang="ru-RU" sz="2000" dirty="0" smtClean="0">
                <a:latin typeface="Georgia" pitchFamily="18" charset="0"/>
              </a:rPr>
              <a:t>       Насекомые живут везде. В пустынях и тропиках, в тайге и  Антарктиде.</a:t>
            </a:r>
          </a:p>
          <a:p>
            <a:pPr marL="342900" indent="-342900">
              <a:spcBef>
                <a:spcPts val="3200"/>
              </a:spcBef>
              <a:buClr>
                <a:srgbClr val="EBEBEB"/>
              </a:buClr>
              <a:buSzPct val="75000"/>
            </a:pPr>
            <a:endParaRPr lang="ru-RU" dirty="0" smtClean="0"/>
          </a:p>
        </p:txBody>
      </p:sp>
      <p:sp>
        <p:nvSpPr>
          <p:cNvPr id="4" name="Прямоугольник 3"/>
          <p:cNvSpPr/>
          <p:nvPr/>
        </p:nvSpPr>
        <p:spPr>
          <a:xfrm>
            <a:off x="2699792" y="404664"/>
            <a:ext cx="367240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dirty="0" smtClean="0">
                <a:solidFill>
                  <a:srgbClr val="333300"/>
                </a:solidFill>
                <a:latin typeface="Georgia" pitchFamily="18" charset="0"/>
              </a:rPr>
              <a:t>Насекомые</a:t>
            </a:r>
            <a:endParaRPr lang="ru-RU" sz="4400" dirty="0">
              <a:solidFill>
                <a:srgbClr val="333300"/>
              </a:solidFill>
              <a:latin typeface="Georgia" pitchFamily="18" charset="0"/>
            </a:endParaRPr>
          </a:p>
        </p:txBody>
      </p:sp>
      <p:pic>
        <p:nvPicPr>
          <p:cNvPr id="2050" name="Picture 2" descr="http://im1-tub-ru.yandex.net/i?id=6371b7b78f5efe318fe3b3f65c9e6e55-143-144&amp;n=21"/>
          <p:cNvPicPr>
            <a:picLocks noChangeAspect="1" noChangeArrowheads="1"/>
          </p:cNvPicPr>
          <p:nvPr/>
        </p:nvPicPr>
        <p:blipFill>
          <a:blip r:embed="rId2" cstate="print"/>
          <a:srcRect t="10345" r="6174"/>
          <a:stretch>
            <a:fillRect/>
          </a:stretch>
        </p:blipFill>
        <p:spPr bwMode="auto">
          <a:xfrm>
            <a:off x="6236538" y="980728"/>
            <a:ext cx="2727950" cy="216024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2054" name="Picture 6" descr="http://media1.klops.ru/imagecache/biger/e/5/3/e53624a42ee2d3216d2fb2f3fd2ccdd9.jpg"/>
          <p:cNvPicPr>
            <a:picLocks noChangeAspect="1" noChangeArrowheads="1"/>
          </p:cNvPicPr>
          <p:nvPr/>
        </p:nvPicPr>
        <p:blipFill>
          <a:blip r:embed="rId3" cstate="print"/>
          <a:srcRect l="5506"/>
          <a:stretch>
            <a:fillRect/>
          </a:stretch>
        </p:blipFill>
        <p:spPr bwMode="auto">
          <a:xfrm>
            <a:off x="179512" y="3356992"/>
            <a:ext cx="3080716" cy="221017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2052" name="Picture 4" descr="http://im1-tub-ru.yandex.net/i?id=6c63128996114b1ff8c2564aef6d4339-108-144&amp;n=2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83768" y="1772816"/>
            <a:ext cx="4291677" cy="268229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332657"/>
            <a:ext cx="820891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Georgia" pitchFamily="18" charset="0"/>
              </a:rPr>
              <a:t> </a:t>
            </a:r>
            <a:r>
              <a:rPr lang="ru-RU" sz="2000" dirty="0" smtClean="0">
                <a:latin typeface="Georgia" pitchFamily="18" charset="0"/>
              </a:rPr>
              <a:t>Насекомые обитают во всех средах - в воздухе, на земле и в воде</a:t>
            </a:r>
            <a:r>
              <a:rPr lang="ru-RU" dirty="0" smtClean="0">
                <a:latin typeface="Georgia" pitchFamily="18" charset="0"/>
              </a:rPr>
              <a:t>.</a:t>
            </a:r>
            <a:endParaRPr lang="ru-RU" dirty="0"/>
          </a:p>
        </p:txBody>
      </p:sp>
      <p:pic>
        <p:nvPicPr>
          <p:cNvPr id="4" name="Picture 12" descr="Медведка"/>
          <p:cNvPicPr>
            <a:picLocks noChangeAspect="1" noChangeArrowheads="1"/>
          </p:cNvPicPr>
          <p:nvPr/>
        </p:nvPicPr>
        <p:blipFill>
          <a:blip r:embed="rId2" cstate="print"/>
          <a:srcRect t="9310" r="3058"/>
          <a:stretch>
            <a:fillRect/>
          </a:stretch>
        </p:blipFill>
        <p:spPr bwMode="auto">
          <a:xfrm>
            <a:off x="2339752" y="3789040"/>
            <a:ext cx="4218469" cy="273630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Picture 8" descr="http://im3-tub-ru.yandex.net/i?id=222ece8c5e3e078aaf53b5b5574122e1-62-144&amp;n=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040" y="1268760"/>
            <a:ext cx="3857072" cy="273630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Picture 10" descr="http://img.qwled.com/i/11c711a5d57863e31f9d74b0f0849ac4.jpg"/>
          <p:cNvPicPr>
            <a:picLocks noChangeAspect="1" noChangeArrowheads="1"/>
          </p:cNvPicPr>
          <p:nvPr/>
        </p:nvPicPr>
        <p:blipFill>
          <a:blip r:embed="rId4" cstate="print"/>
          <a:srcRect r="53461" b="60689"/>
          <a:stretch>
            <a:fillRect/>
          </a:stretch>
        </p:blipFill>
        <p:spPr bwMode="auto">
          <a:xfrm>
            <a:off x="467544" y="1196752"/>
            <a:ext cx="3731324" cy="273630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cxnSp>
        <p:nvCxnSpPr>
          <p:cNvPr id="7" name="Прямая со стрелкой 6"/>
          <p:cNvCxnSpPr/>
          <p:nvPr/>
        </p:nvCxnSpPr>
        <p:spPr>
          <a:xfrm>
            <a:off x="4572000" y="764704"/>
            <a:ext cx="0" cy="237626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4572000" y="764704"/>
            <a:ext cx="2088232" cy="43204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flipH="1">
            <a:off x="2699792" y="764704"/>
            <a:ext cx="1872208" cy="36004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1"/>
          <p:cNvSpPr>
            <a:spLocks noGrp="1" noChangeArrowheads="1"/>
          </p:cNvSpPr>
          <p:nvPr>
            <p:ph type="title"/>
          </p:nvPr>
        </p:nvSpPr>
        <p:spPr>
          <a:xfrm>
            <a:off x="535781" y="142875"/>
            <a:ext cx="8071322" cy="1509117"/>
          </a:xfrm>
        </p:spPr>
        <p:txBody>
          <a:bodyPr>
            <a:normAutofit/>
          </a:bodyPr>
          <a:lstStyle/>
          <a:p>
            <a:r>
              <a:rPr lang="ru-RU" dirty="0">
                <a:latin typeface="Georgia" pitchFamily="18" charset="0"/>
              </a:rPr>
              <a:t>Основные признаки насекомого</a:t>
            </a:r>
          </a:p>
        </p:txBody>
      </p:sp>
      <p:sp>
        <p:nvSpPr>
          <p:cNvPr id="1331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23528" y="2204864"/>
            <a:ext cx="3168352" cy="3096344"/>
          </a:xfrm>
        </p:spPr>
        <p:txBody>
          <a:bodyPr/>
          <a:lstStyle/>
          <a:p>
            <a:pPr marL="241093" indent="-241093">
              <a:spcBef>
                <a:spcPts val="2250"/>
              </a:spcBef>
              <a:buClr>
                <a:srgbClr val="EBEBEB"/>
              </a:buClr>
              <a:buSzPct val="75000"/>
              <a:buNone/>
            </a:pPr>
            <a:r>
              <a:rPr lang="ru-RU" sz="2000" dirty="0" smtClean="0"/>
              <a:t>    Шесть </a:t>
            </a:r>
            <a:r>
              <a:rPr lang="ru-RU" sz="2000" dirty="0"/>
              <a:t>ног</a:t>
            </a:r>
          </a:p>
          <a:p>
            <a:pPr marL="241093" indent="-241093">
              <a:spcBef>
                <a:spcPts val="2250"/>
              </a:spcBef>
              <a:buClr>
                <a:srgbClr val="EBEBEB"/>
              </a:buClr>
              <a:buSzPct val="75000"/>
              <a:buNone/>
            </a:pPr>
            <a:r>
              <a:rPr lang="ru-RU" sz="2000" dirty="0" smtClean="0"/>
              <a:t>    Три </a:t>
            </a:r>
            <a:r>
              <a:rPr lang="ru-RU" sz="2000" dirty="0"/>
              <a:t>части тела - </a:t>
            </a:r>
            <a:r>
              <a:rPr lang="ru-RU" sz="2000" dirty="0" smtClean="0"/>
              <a:t>голова, грудь, брюшко</a:t>
            </a:r>
            <a:endParaRPr lang="ru-RU" sz="2000" dirty="0"/>
          </a:p>
          <a:p>
            <a:pPr marL="241093" indent="-241093">
              <a:spcBef>
                <a:spcPts val="2250"/>
              </a:spcBef>
              <a:buClr>
                <a:srgbClr val="EBEBEB"/>
              </a:buClr>
              <a:buSzPct val="75000"/>
              <a:buNone/>
            </a:pPr>
            <a:r>
              <a:rPr lang="ru-RU" sz="2000" dirty="0" smtClean="0"/>
              <a:t>    В </a:t>
            </a:r>
            <a:r>
              <a:rPr lang="ru-RU" sz="2000" dirty="0"/>
              <a:t>большинстве случаев у насекомых есть крылья</a:t>
            </a:r>
            <a:endParaRPr lang="ru-RU" dirty="0"/>
          </a:p>
        </p:txBody>
      </p:sp>
      <p:pic>
        <p:nvPicPr>
          <p:cNvPr id="13316" name="Picture 4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5010671" y="3970363"/>
            <a:ext cx="1658689" cy="53578"/>
          </a:xfrm>
          <a:prstGeom prst="rect">
            <a:avLst/>
          </a:prstGeom>
          <a:noFill/>
          <a:ln w="12700" cap="rnd" cmpd="sng">
            <a:noFill/>
            <a:prstDash val="solid"/>
            <a:round/>
            <a:headEnd type="none" w="med" len="med"/>
            <a:tailEnd type="none" w="med" len="med"/>
          </a:ln>
          <a:effectLst/>
        </p:spPr>
      </p:pic>
      <p:pic>
        <p:nvPicPr>
          <p:cNvPr id="13317" name="Picture 5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5483945" y="3970363"/>
            <a:ext cx="1658689" cy="53578"/>
          </a:xfrm>
          <a:prstGeom prst="rect">
            <a:avLst/>
          </a:prstGeom>
          <a:noFill/>
          <a:ln w="12700" cap="rnd" cmpd="sng">
            <a:noFill/>
            <a:prstDash val="solid"/>
            <a:round/>
            <a:headEnd type="none" w="med" len="med"/>
            <a:tailEnd type="none" w="med" len="med"/>
          </a:ln>
          <a:effectLst/>
        </p:spPr>
      </p:pic>
      <p:sp>
        <p:nvSpPr>
          <p:cNvPr id="13319" name="AutoShape 7"/>
          <p:cNvSpPr>
            <a:spLocks/>
          </p:cNvSpPr>
          <p:nvPr/>
        </p:nvSpPr>
        <p:spPr bwMode="auto">
          <a:xfrm>
            <a:off x="7859242" y="5949280"/>
            <a:ext cx="1284758" cy="47215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 w="12700" cap="flat" cmpd="sng">
            <a:noFill/>
            <a:prstDash val="solid"/>
            <a:miter lim="0"/>
            <a:headEnd/>
            <a:tailEnd/>
          </a:ln>
          <a:effectLst/>
        </p:spPr>
        <p:txBody>
          <a:bodyPr lIns="35717" tIns="35717" rIns="35717" bIns="35717" anchor="ctr"/>
          <a:lstStyle/>
          <a:p>
            <a:r>
              <a:rPr lang="ru-RU" b="1" dirty="0">
                <a:solidFill>
                  <a:srgbClr val="D41D04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elvetica Neue" charset="0"/>
                <a:ea typeface="Helvetica Neue" charset="0"/>
                <a:cs typeface="Helvetica Neue" charset="0"/>
                <a:sym typeface="Helvetica Neue" charset="0"/>
              </a:rPr>
              <a:t>Голова</a:t>
            </a:r>
            <a:endParaRPr lang="ru-RU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3321" name="AutoShape 9"/>
          <p:cNvSpPr>
            <a:spLocks/>
          </p:cNvSpPr>
          <p:nvPr/>
        </p:nvSpPr>
        <p:spPr bwMode="auto">
          <a:xfrm>
            <a:off x="5148064" y="5877272"/>
            <a:ext cx="1055936" cy="47215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 w="12700" cap="flat" cmpd="sng">
            <a:noFill/>
            <a:prstDash val="solid"/>
            <a:miter lim="0"/>
            <a:headEnd/>
            <a:tailEnd/>
          </a:ln>
          <a:effectLst/>
        </p:spPr>
        <p:txBody>
          <a:bodyPr lIns="35717" tIns="35717" rIns="35717" bIns="35717" anchor="ctr"/>
          <a:lstStyle/>
          <a:p>
            <a:r>
              <a:rPr lang="ru-RU" b="1" dirty="0">
                <a:solidFill>
                  <a:srgbClr val="D41D04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elvetica Neue" charset="0"/>
                <a:ea typeface="Helvetica Neue" charset="0"/>
                <a:cs typeface="Helvetica Neue" charset="0"/>
                <a:sym typeface="Helvetica Neue" charset="0"/>
              </a:rPr>
              <a:t>Грудь</a:t>
            </a:r>
            <a:endParaRPr lang="ru-RU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3323" name="AutoShape 11"/>
          <p:cNvSpPr>
            <a:spLocks/>
          </p:cNvSpPr>
          <p:nvPr/>
        </p:nvSpPr>
        <p:spPr bwMode="auto">
          <a:xfrm>
            <a:off x="2843808" y="6093296"/>
            <a:ext cx="1489025" cy="47215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 w="12700" cap="flat" cmpd="sng">
            <a:noFill/>
            <a:prstDash val="solid"/>
            <a:miter lim="0"/>
            <a:headEnd/>
            <a:tailEnd/>
          </a:ln>
          <a:effectLst/>
        </p:spPr>
        <p:txBody>
          <a:bodyPr lIns="35717" tIns="35717" rIns="35717" bIns="35717" anchor="ctr"/>
          <a:lstStyle/>
          <a:p>
            <a:r>
              <a:rPr lang="ru-RU" b="1" dirty="0">
                <a:solidFill>
                  <a:srgbClr val="D41D04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elvetica Neue" charset="0"/>
                <a:ea typeface="Helvetica Neue" charset="0"/>
                <a:cs typeface="Helvetica Neue" charset="0"/>
                <a:sym typeface="Helvetica Neue" charset="0"/>
              </a:rPr>
              <a:t>Брюшко</a:t>
            </a:r>
            <a:endParaRPr lang="ru-RU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3329" name="AutoShape 17"/>
          <p:cNvSpPr>
            <a:spLocks/>
          </p:cNvSpPr>
          <p:nvPr/>
        </p:nvSpPr>
        <p:spPr bwMode="auto">
          <a:xfrm>
            <a:off x="8502180" y="2269257"/>
            <a:ext cx="269006" cy="47215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 w="12700" cap="flat" cmpd="sng">
            <a:noFill/>
            <a:prstDash val="solid"/>
            <a:miter lim="0"/>
            <a:headEnd/>
            <a:tailEnd/>
          </a:ln>
          <a:effectLst/>
        </p:spPr>
        <p:txBody>
          <a:bodyPr lIns="35717" tIns="35717" rIns="35717" bIns="35717" anchor="ctr"/>
          <a:lstStyle/>
          <a:p>
            <a:endParaRPr lang="ru-RU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1026" name="Picture 2" descr="C:\Users\Людмила\Downloads\жук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51920" y="1844824"/>
            <a:ext cx="4704523" cy="3528392"/>
          </a:xfrm>
          <a:prstGeom prst="rect">
            <a:avLst/>
          </a:prstGeom>
          <a:noFill/>
        </p:spPr>
      </p:pic>
      <p:sp>
        <p:nvSpPr>
          <p:cNvPr id="13318" name="AutoShape 6"/>
          <p:cNvSpPr>
            <a:spLocks/>
          </p:cNvSpPr>
          <p:nvPr/>
        </p:nvSpPr>
        <p:spPr bwMode="auto">
          <a:xfrm rot="14032872">
            <a:off x="7206764" y="4651314"/>
            <a:ext cx="1626382" cy="753443"/>
          </a:xfrm>
          <a:prstGeom prst="rightArrow">
            <a:avLst>
              <a:gd name="adj1" fmla="val 32000"/>
              <a:gd name="adj2" fmla="val 64036"/>
            </a:avLst>
          </a:prstGeom>
          <a:ln>
            <a:headEnd/>
            <a:tailEnd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endParaRPr lang="ru-RU" sz="210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3320" name="AutoShape 8"/>
          <p:cNvSpPr>
            <a:spLocks/>
          </p:cNvSpPr>
          <p:nvPr/>
        </p:nvSpPr>
        <p:spPr bwMode="auto">
          <a:xfrm rot="17969550">
            <a:off x="4772846" y="4546577"/>
            <a:ext cx="2015283" cy="754559"/>
          </a:xfrm>
          <a:prstGeom prst="rightArrow">
            <a:avLst>
              <a:gd name="adj1" fmla="val 32000"/>
              <a:gd name="adj2" fmla="val 63897"/>
            </a:avLst>
          </a:prstGeom>
          <a:gradFill rotWithShape="0">
            <a:gsLst>
              <a:gs pos="0">
                <a:srgbClr val="D03317"/>
              </a:gs>
              <a:gs pos="100000">
                <a:srgbClr val="A21415"/>
              </a:gs>
            </a:gsLst>
            <a:lin ang="5400000"/>
          </a:gradFill>
          <a:ln w="12700" cap="flat" cmpd="sng">
            <a:noFill/>
            <a:prstDash val="solid"/>
            <a:miter lim="0"/>
            <a:headEnd/>
            <a:tailEnd/>
          </a:ln>
          <a:effectLst>
            <a:outerShdw dist="25400" dir="5400000" algn="ctr" rotWithShape="0">
              <a:srgbClr val="000000">
                <a:alpha val="50000"/>
              </a:srgbClr>
            </a:outerShdw>
          </a:effectLst>
        </p:spPr>
        <p:txBody>
          <a:bodyPr lIns="0" tIns="0" rIns="0" bIns="0" anchor="ctr"/>
          <a:lstStyle/>
          <a:p>
            <a:endParaRPr lang="ru-RU" sz="210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3322" name="AutoShape 10"/>
          <p:cNvSpPr>
            <a:spLocks/>
          </p:cNvSpPr>
          <p:nvPr/>
        </p:nvSpPr>
        <p:spPr bwMode="auto">
          <a:xfrm rot="18359254">
            <a:off x="2593356" y="4304439"/>
            <a:ext cx="3081820" cy="753442"/>
          </a:xfrm>
          <a:prstGeom prst="rightArrow">
            <a:avLst>
              <a:gd name="adj1" fmla="val 32000"/>
              <a:gd name="adj2" fmla="val 63992"/>
            </a:avLst>
          </a:prstGeom>
          <a:gradFill rotWithShape="0">
            <a:gsLst>
              <a:gs pos="0">
                <a:srgbClr val="D03317"/>
              </a:gs>
              <a:gs pos="100000">
                <a:srgbClr val="A21415"/>
              </a:gs>
            </a:gsLst>
            <a:lin ang="5400000"/>
          </a:gradFill>
          <a:ln w="12700" cap="flat" cmpd="sng">
            <a:noFill/>
            <a:prstDash val="solid"/>
            <a:miter lim="0"/>
            <a:headEnd/>
            <a:tailEnd/>
          </a:ln>
          <a:effectLst>
            <a:outerShdw dist="25400" dir="5400000" algn="ctr" rotWithShape="0">
              <a:srgbClr val="000000">
                <a:alpha val="50000"/>
              </a:srgbClr>
            </a:outerShdw>
          </a:effectLst>
        </p:spPr>
        <p:txBody>
          <a:bodyPr lIns="0" tIns="0" rIns="0" bIns="0" anchor="ctr"/>
          <a:lstStyle/>
          <a:p>
            <a:endParaRPr lang="ru-RU" sz="210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333300"/>
                </a:solidFill>
                <a:latin typeface="Georgia" pitchFamily="18" charset="0"/>
              </a:rPr>
              <a:t>Какое из этих животных </a:t>
            </a:r>
            <a:r>
              <a:rPr lang="ru-RU" dirty="0" smtClean="0">
                <a:solidFill>
                  <a:srgbClr val="C00000"/>
                </a:solidFill>
                <a:latin typeface="Georgia" pitchFamily="18" charset="0"/>
              </a:rPr>
              <a:t>не насекомое</a:t>
            </a:r>
            <a:r>
              <a:rPr lang="ru-RU" dirty="0" smtClean="0">
                <a:solidFill>
                  <a:srgbClr val="333300"/>
                </a:solidFill>
                <a:latin typeface="Georgia" pitchFamily="18" charset="0"/>
              </a:rPr>
              <a:t>?</a:t>
            </a:r>
            <a:endParaRPr lang="ru-RU" dirty="0">
              <a:solidFill>
                <a:srgbClr val="333300"/>
              </a:solidFill>
              <a:latin typeface="Georgia" pitchFamily="18" charset="0"/>
            </a:endParaRPr>
          </a:p>
        </p:txBody>
      </p:sp>
      <p:pic>
        <p:nvPicPr>
          <p:cNvPr id="20484" name="Picture 4" descr="https://encrypted-tbn0.gstatic.com/images?q=tbn:ANd9GcT7oJJ7hASvn2iAw4kME_e5Lfb3_nh7IAFAnyYiwnFBH8ThM5MziA"/>
          <p:cNvPicPr>
            <a:picLocks noChangeAspect="1" noChangeArrowheads="1"/>
          </p:cNvPicPr>
          <p:nvPr/>
        </p:nvPicPr>
        <p:blipFill>
          <a:blip r:embed="rId2" cstate="print"/>
          <a:srcRect l="5755" t="5076" b="6088"/>
          <a:stretch>
            <a:fillRect/>
          </a:stretch>
        </p:blipFill>
        <p:spPr bwMode="auto">
          <a:xfrm>
            <a:off x="971600" y="1556792"/>
            <a:ext cx="3436497" cy="244827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20488" name="Picture 8" descr="http://im1-tub-ru.yandex.net/i?id=3327beb989859b23b881605781540c72-41-144&amp;n=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064" y="4149080"/>
            <a:ext cx="3428345" cy="246751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20490" name="Picture 10" descr="http://im3-tub-ru.yandex.net/i?id=9be0fba265b1c51f2400a3f7330315af-59-144&amp;n=21"/>
          <p:cNvPicPr>
            <a:picLocks noChangeAspect="1" noChangeArrowheads="1"/>
          </p:cNvPicPr>
          <p:nvPr/>
        </p:nvPicPr>
        <p:blipFill>
          <a:blip r:embed="rId4" cstate="print"/>
          <a:srcRect l="2083" t="5037" b="9333"/>
          <a:stretch>
            <a:fillRect/>
          </a:stretch>
        </p:blipFill>
        <p:spPr bwMode="auto">
          <a:xfrm>
            <a:off x="971600" y="4221088"/>
            <a:ext cx="3456384" cy="237626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20492" name="Picture 12" descr="https://encrypted-tbn0.gstatic.com/images?q=tbn:ANd9GcRcE9Ac5faUuh46eeey6LKSyfPhgQU4S4nakB0DlXPXHd-yrb_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48064" y="1556792"/>
            <a:ext cx="3384376" cy="237626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cxnSp>
        <p:nvCxnSpPr>
          <p:cNvPr id="13" name="Прямая соединительная линия 12"/>
          <p:cNvCxnSpPr/>
          <p:nvPr/>
        </p:nvCxnSpPr>
        <p:spPr>
          <a:xfrm>
            <a:off x="5148064" y="1556792"/>
            <a:ext cx="3312368" cy="2304256"/>
          </a:xfrm>
          <a:prstGeom prst="lin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 flipV="1">
            <a:off x="5148064" y="1628800"/>
            <a:ext cx="3312368" cy="2304256"/>
          </a:xfrm>
          <a:prstGeom prst="lin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91680" y="188640"/>
            <a:ext cx="597666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dirty="0" smtClean="0">
                <a:latin typeface="Georgia" pitchFamily="18" charset="0"/>
              </a:rPr>
              <a:t>Питание насекомых</a:t>
            </a:r>
            <a:endParaRPr lang="ru-RU" sz="4400" dirty="0">
              <a:latin typeface="Georgia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5661248"/>
            <a:ext cx="83174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3200"/>
              </a:spcBef>
              <a:buClr>
                <a:srgbClr val="EBEBEB"/>
              </a:buClr>
              <a:buSzPct val="75000"/>
            </a:pPr>
            <a:r>
              <a:rPr lang="ru-RU" dirty="0" smtClean="0"/>
              <a:t>      </a:t>
            </a:r>
            <a:r>
              <a:rPr lang="ru-RU" dirty="0" smtClean="0">
                <a:latin typeface="Georgia" pitchFamily="18" charset="0"/>
              </a:rPr>
              <a:t>Чем только не питаются насекомые! Бабочки - нектаром цветов, тараканы - хлебом, мухи - мясом, комары – кровью.</a:t>
            </a:r>
          </a:p>
        </p:txBody>
      </p:sp>
      <p:pic>
        <p:nvPicPr>
          <p:cNvPr id="16386" name="Picture 2" descr="http://www.infoniac.ru/upload/medialibrary/442/442d03b5163a67da6610104642c471b6.jpg"/>
          <p:cNvPicPr>
            <a:picLocks noChangeAspect="1" noChangeArrowheads="1"/>
          </p:cNvPicPr>
          <p:nvPr/>
        </p:nvPicPr>
        <p:blipFill>
          <a:blip r:embed="rId2" cstate="print"/>
          <a:srcRect l="6314" t="19720" r="24501"/>
          <a:stretch>
            <a:fillRect/>
          </a:stretch>
        </p:blipFill>
        <p:spPr bwMode="auto">
          <a:xfrm>
            <a:off x="3419872" y="1196752"/>
            <a:ext cx="2655298" cy="205569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6" name="Picture 1" descr="42.jpg"/>
          <p:cNvPicPr>
            <a:picLocks noChangeAspect="1"/>
          </p:cNvPicPr>
          <p:nvPr/>
        </p:nvPicPr>
        <p:blipFill>
          <a:blip r:embed="rId3" cstate="print"/>
          <a:srcRect l="9840" t="-1854" r="28590" b="-120"/>
          <a:stretch>
            <a:fillRect/>
          </a:stretch>
        </p:blipFill>
        <p:spPr bwMode="auto">
          <a:xfrm>
            <a:off x="6300192" y="1412776"/>
            <a:ext cx="2664296" cy="403244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6388" name="Picture 4" descr="http://im3-tub-ru.yandex.net/i?id=847c796d9cbb2ee097d2de47b7b1b682-20-144&amp;n=2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19872" y="3573016"/>
            <a:ext cx="2664296" cy="194421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6390" name="Picture 6" descr="http://portal.azertag.az/sites/default/files/bab6.jpg"/>
          <p:cNvPicPr>
            <a:picLocks noChangeAspect="1" noChangeArrowheads="1"/>
          </p:cNvPicPr>
          <p:nvPr/>
        </p:nvPicPr>
        <p:blipFill>
          <a:blip r:embed="rId5" cstate="print"/>
          <a:srcRect l="11551" r="32138"/>
          <a:stretch>
            <a:fillRect/>
          </a:stretch>
        </p:blipFill>
        <p:spPr bwMode="auto">
          <a:xfrm>
            <a:off x="395536" y="1340768"/>
            <a:ext cx="2789370" cy="403244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5373216"/>
            <a:ext cx="83529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Georgia" pitchFamily="18" charset="0"/>
              </a:rPr>
              <a:t> Тип питания зависит от жизненной стадии. Например, гусеница-личинка питается листьями, а бабочка – нектаром</a:t>
            </a:r>
            <a:endParaRPr lang="ru-RU" dirty="0"/>
          </a:p>
        </p:txBody>
      </p:sp>
      <p:pic>
        <p:nvPicPr>
          <p:cNvPr id="17410" name="Picture 2" descr="http://kartinki-cvetov.ru/images/nasekom/nasekomye-23.jpg"/>
          <p:cNvPicPr>
            <a:picLocks noChangeAspect="1" noChangeArrowheads="1"/>
          </p:cNvPicPr>
          <p:nvPr/>
        </p:nvPicPr>
        <p:blipFill>
          <a:blip r:embed="rId2" cstate="print"/>
          <a:srcRect l="29744" r="13803"/>
          <a:stretch>
            <a:fillRect/>
          </a:stretch>
        </p:blipFill>
        <p:spPr bwMode="auto">
          <a:xfrm>
            <a:off x="4860032" y="476672"/>
            <a:ext cx="3960440" cy="439248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7412" name="Picture 4" descr="https://encrypted-tbn1.gstatic.com/images?q=tbn:ANd9GcRFxhCr3fKL6anPBj7ScEpmmTAlKqywqyXwDniBc0gLqg8Uf_4H"/>
          <p:cNvPicPr>
            <a:picLocks noChangeAspect="1" noChangeArrowheads="1"/>
          </p:cNvPicPr>
          <p:nvPr/>
        </p:nvPicPr>
        <p:blipFill>
          <a:blip r:embed="rId3" cstate="print"/>
          <a:srcRect l="21521" r="6450"/>
          <a:stretch>
            <a:fillRect/>
          </a:stretch>
        </p:blipFill>
        <p:spPr bwMode="auto">
          <a:xfrm>
            <a:off x="395536" y="476672"/>
            <a:ext cx="4032448" cy="439248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15616" y="188640"/>
            <a:ext cx="691276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dirty="0" smtClean="0">
                <a:latin typeface="Georgia" pitchFamily="18" charset="0"/>
              </a:rPr>
              <a:t>Насекомые защищаются</a:t>
            </a:r>
            <a:endParaRPr lang="ru-RU" sz="4400" dirty="0">
              <a:latin typeface="Georgia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908720"/>
            <a:ext cx="84969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3200"/>
              </a:spcBef>
              <a:buClr>
                <a:srgbClr val="EBEBEB"/>
              </a:buClr>
              <a:buSzPct val="75000"/>
            </a:pPr>
            <a:r>
              <a:rPr lang="ru-RU" dirty="0" smtClean="0">
                <a:latin typeface="Georgia" pitchFamily="18" charset="0"/>
              </a:rPr>
              <a:t>Чтобы спастись от врагов, у насекомых выработались защитные механизмы</a:t>
            </a:r>
            <a:endParaRPr lang="ru-RU" dirty="0">
              <a:latin typeface="Georgia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55576" y="6381328"/>
            <a:ext cx="29523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3200"/>
              </a:spcBef>
              <a:buClr>
                <a:srgbClr val="EBEBEB"/>
              </a:buClr>
              <a:buSzPct val="75000"/>
            </a:pPr>
            <a:r>
              <a:rPr lang="ru-RU" dirty="0" smtClean="0">
                <a:latin typeface="Georgia" pitchFamily="18" charset="0"/>
              </a:rPr>
              <a:t>Маскировочная окраска</a:t>
            </a:r>
            <a:endParaRPr lang="ru-RU" dirty="0">
              <a:latin typeface="Georgia" pitchFamily="18" charset="0"/>
            </a:endParaRPr>
          </a:p>
        </p:txBody>
      </p:sp>
      <p:pic>
        <p:nvPicPr>
          <p:cNvPr id="5" name="Picture 1" descr="Gastropacha_quercifolia_1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412776"/>
            <a:ext cx="3672408" cy="226825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6" name="Picture 1" descr="Locust_mimicry.jpg"/>
          <p:cNvPicPr>
            <a:picLocks noChangeAspect="1"/>
          </p:cNvPicPr>
          <p:nvPr/>
        </p:nvPicPr>
        <p:blipFill>
          <a:blip r:embed="rId3" cstate="print"/>
          <a:srcRect t="26398"/>
          <a:stretch>
            <a:fillRect/>
          </a:stretch>
        </p:blipFill>
        <p:spPr bwMode="auto">
          <a:xfrm>
            <a:off x="683568" y="4149080"/>
            <a:ext cx="3672408" cy="223224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7" name="Picture 1" descr="butterfly-0055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76056" y="1412776"/>
            <a:ext cx="3456384" cy="230929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8" name="Прямоугольник 7"/>
          <p:cNvSpPr/>
          <p:nvPr/>
        </p:nvSpPr>
        <p:spPr>
          <a:xfrm>
            <a:off x="5436096" y="3789040"/>
            <a:ext cx="33843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3200"/>
              </a:spcBef>
              <a:buClr>
                <a:srgbClr val="EBEBEB"/>
              </a:buClr>
              <a:buSzPct val="75000"/>
            </a:pPr>
            <a:r>
              <a:rPr lang="ru-RU" dirty="0" smtClean="0">
                <a:latin typeface="Georgia" pitchFamily="18" charset="0"/>
              </a:rPr>
              <a:t>Отпугивающая окраска</a:t>
            </a:r>
            <a:endParaRPr lang="ru-RU" dirty="0">
              <a:latin typeface="Georgia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83568" y="3717032"/>
            <a:ext cx="532425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3200"/>
              </a:spcBef>
              <a:buClr>
                <a:srgbClr val="EBEBEB"/>
              </a:buClr>
              <a:buSzPct val="75000"/>
            </a:pPr>
            <a:r>
              <a:rPr lang="ru-RU" dirty="0" smtClean="0">
                <a:latin typeface="Georgia" pitchFamily="18" charset="0"/>
              </a:rPr>
              <a:t>Маскировочная форма</a:t>
            </a:r>
            <a:endParaRPr lang="ru-RU" dirty="0">
              <a:latin typeface="Georgia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796136" y="6381328"/>
            <a:ext cx="36724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3200"/>
              </a:spcBef>
              <a:buClr>
                <a:srgbClr val="EBEBEB"/>
              </a:buClr>
              <a:buSzPct val="75000"/>
            </a:pPr>
            <a:r>
              <a:rPr lang="ru-RU" dirty="0" smtClean="0">
                <a:latin typeface="Georgia" pitchFamily="18" charset="0"/>
              </a:rPr>
              <a:t>Использование яда</a:t>
            </a:r>
            <a:endParaRPr lang="ru-RU" dirty="0">
              <a:latin typeface="Georgia" pitchFamily="18" charset="0"/>
            </a:endParaRPr>
          </a:p>
        </p:txBody>
      </p:sp>
      <p:pic>
        <p:nvPicPr>
          <p:cNvPr id="19458" name="Picture 2" descr="http://im2-tub-ru.yandex.net/i?id=20cdd2753871256751e6ed88966fe4e1-120-144&amp;n=2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48064" y="4221088"/>
            <a:ext cx="3384376" cy="216787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Georgia" pitchFamily="18" charset="0"/>
              </a:rPr>
              <a:t>Стрекоза</a:t>
            </a:r>
            <a:endParaRPr lang="ru-RU" dirty="0">
              <a:latin typeface="Georg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600201"/>
            <a:ext cx="4824536" cy="110871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Голубой </a:t>
            </a:r>
            <a:r>
              <a:rPr lang="ru-RU" dirty="0" err="1" smtClean="0"/>
              <a:t>аэропланчик</a:t>
            </a:r>
            <a:r>
              <a:rPr lang="ru-RU" dirty="0" smtClean="0"/>
              <a:t> сел на жёлтый одуванчик?</a:t>
            </a:r>
            <a:endParaRPr lang="ru-RU" dirty="0"/>
          </a:p>
        </p:txBody>
      </p:sp>
      <p:pic>
        <p:nvPicPr>
          <p:cNvPr id="1026" name="Picture 2" descr="http://im1-tub-ru.yandex.net/i?id=d22dc1c5c5a3fdd20cb8de17e50299a3-10-144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2996952"/>
            <a:ext cx="4320480" cy="324036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2080" y="1268760"/>
            <a:ext cx="3454921" cy="4980129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332656"/>
            <a:ext cx="3744416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Georgia" pitchFamily="18" charset="0"/>
              </a:rPr>
              <a:t>Самые прожорливые хищники планеты. Их добыча по весу    в несколько раз больше  самого насекомого. Очень быстро летают. У стрекоз  по тридцать тысяч глазков, слепленных вместе с каждой стороны. Верхние глазки различают только чёрные и белые цвета, а нижние - все остальные.</a:t>
            </a:r>
          </a:p>
          <a:p>
            <a:endParaRPr lang="ru-RU" dirty="0">
              <a:latin typeface="Georgia" pitchFamily="18" charset="0"/>
            </a:endParaRPr>
          </a:p>
        </p:txBody>
      </p:sp>
      <p:pic>
        <p:nvPicPr>
          <p:cNvPr id="22530" name="Picture 2" descr="http://im1-tub-ru.yandex.net/i?id=f24d2f0c9c66a1d3efac4d2462433a86-114-144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1960" y="620688"/>
            <a:ext cx="4549935" cy="295232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22532" name="AutoShape 4" descr="http://s019.radikal.ru/i638/1207/ff/6ccc648c2254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4" name="AutoShape 6" descr="http://s019.radikal.ru/i638/1207/ff/6ccc648c2254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6" name="AutoShape 8" descr="http://s019.radikal.ru/i638/1207/ff/6ccc648c2254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8" name="AutoShape 10" descr="http://s019.radikal.ru/i638/1207/ff/6ccc648c2254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40" name="AutoShape 12" descr="http://s019.radikal.ru/i638/1207/ff/6ccc648c2254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42" name="AutoShape 14" descr="http://im0-tub-ru.yandex.net/i?id=0ef91a699b818f87149450ba58407497-30-144&amp;n=2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2543" name="Picture 15" descr="C:\Users\Людмила\Downloads\i (1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3429000"/>
            <a:ext cx="4589623" cy="3059749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22545" name="AutoShape 17" descr="http://im1-tub-ru.yandex.net/i?id=eccbfd227038bf8605656dce0827cce1-04-144&amp;n=2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2546" name="Picture 18" descr="C:\Users\Людмила\Downloads\i (2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92080" y="4005064"/>
            <a:ext cx="3564396" cy="237626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03848" y="0"/>
            <a:ext cx="2736304" cy="836712"/>
          </a:xfrm>
        </p:spPr>
        <p:txBody>
          <a:bodyPr/>
          <a:lstStyle/>
          <a:p>
            <a:r>
              <a:rPr lang="ru-RU" dirty="0" smtClean="0">
                <a:latin typeface="Georgia" pitchFamily="18" charset="0"/>
              </a:rPr>
              <a:t>Пчела</a:t>
            </a:r>
            <a:endParaRPr lang="ru-RU" dirty="0">
              <a:latin typeface="Georg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980728"/>
            <a:ext cx="3168352" cy="151216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1800" dirty="0" smtClean="0">
                <a:latin typeface="Georgia" pitchFamily="18" charset="0"/>
              </a:rPr>
              <a:t>Домовитая хозяйка </a:t>
            </a:r>
          </a:p>
          <a:p>
            <a:pPr>
              <a:buNone/>
            </a:pPr>
            <a:r>
              <a:rPr lang="ru-RU" sz="1800" dirty="0" smtClean="0">
                <a:latin typeface="Georgia" pitchFamily="18" charset="0"/>
              </a:rPr>
              <a:t>Полетает над лужайкой, </a:t>
            </a:r>
          </a:p>
          <a:p>
            <a:pPr>
              <a:buNone/>
            </a:pPr>
            <a:r>
              <a:rPr lang="ru-RU" sz="1800" dirty="0" smtClean="0">
                <a:latin typeface="Georgia" pitchFamily="18" charset="0"/>
              </a:rPr>
              <a:t>Похлопочет над цветком — </a:t>
            </a:r>
          </a:p>
          <a:p>
            <a:pPr>
              <a:buNone/>
            </a:pPr>
            <a:r>
              <a:rPr lang="ru-RU" sz="1800" dirty="0" smtClean="0">
                <a:latin typeface="Georgia" pitchFamily="18" charset="0"/>
              </a:rPr>
              <a:t>Он поделится медком. </a:t>
            </a:r>
            <a:endParaRPr lang="ru-RU" sz="1800" dirty="0">
              <a:latin typeface="Georgia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5733256"/>
            <a:ext cx="8784976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dirty="0" smtClean="0">
                <a:latin typeface="Georgia" pitchFamily="18" charset="0"/>
              </a:rPr>
              <a:t>Пчела проносит в улей нектар, из которого она делает мёд. А в качестве строительного материала использует воск, выделяемый железами на брюшке, и прополис  ( пчелиный клей), который насекомые добывают из почек растений.</a:t>
            </a:r>
            <a:endParaRPr lang="ru-RU" dirty="0">
              <a:latin typeface="Georgia" pitchFamily="18" charset="0"/>
            </a:endParaRPr>
          </a:p>
        </p:txBody>
      </p:sp>
      <p:sp>
        <p:nvSpPr>
          <p:cNvPr id="23554" name="AutoShape 2" descr="http://im2-tub-ru.yandex.net/i?id=387b5ee3fb69acb861efdb17cb8209ea-123-144&amp;n=2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57" name="AutoShape 5" descr="http://im3-tub-ru.yandex.net/i?id=2cd845608a7b8195af98dd2660242547-42-144&amp;n=2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60" name="AutoShape 8" descr="http://sinodsk.shem.pnzreg.ru/files/sinodsk_shem_pnzreg_ru/pchela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3561" name="Picture 9" descr="C:\Users\Людмила\Downloads\pchel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79912" y="908720"/>
            <a:ext cx="5076056" cy="380704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23555" name="Picture 3" descr="C:\Users\Людмила\Downloads\i (3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2492896"/>
            <a:ext cx="4392488" cy="304929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1" name="Pchely_-_ZHuzhzhanie_(iPlayer.fm)_mp3cut.foxcom.su_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8532440" y="630932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5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5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35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35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5" dur="12136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>
                <p:cTn id="2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2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332656"/>
            <a:ext cx="83529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3200"/>
              </a:spcBef>
              <a:buClr>
                <a:srgbClr val="EBEBEB"/>
              </a:buClr>
              <a:buSzPct val="75000"/>
            </a:pPr>
            <a:r>
              <a:rPr lang="ru-RU" sz="2000" dirty="0" smtClean="0">
                <a:latin typeface="Georgia" pitchFamily="18" charset="0"/>
              </a:rPr>
              <a:t>Человек разводит пчел и пользуется результатом их труда - медом</a:t>
            </a:r>
            <a:endParaRPr lang="ru-RU" sz="2000" dirty="0">
              <a:latin typeface="Georgia" pitchFamily="18" charset="0"/>
            </a:endParaRPr>
          </a:p>
        </p:txBody>
      </p:sp>
      <p:sp>
        <p:nvSpPr>
          <p:cNvPr id="26626" name="AutoShape 2" descr="http://im1-tub-ru.yandex.net/i?id=60e0bcb7757f2bdf22e176e3487b3f8b-32-144&amp;n=2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6629" name="AutoShape 5" descr="http://www.bashinform.ru/upload/iblock/0f1/_preview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6630" name="Picture 6" descr="C:\Users\Людмила\Downloads\_preview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052736"/>
            <a:ext cx="7318262" cy="534662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idx="4294967295"/>
          </p:nvPr>
        </p:nvSpPr>
        <p:spPr>
          <a:xfrm>
            <a:off x="323528" y="692696"/>
            <a:ext cx="4320480" cy="791617"/>
          </a:xfrm>
        </p:spPr>
        <p:txBody>
          <a:bodyPr/>
          <a:lstStyle/>
          <a:p>
            <a:pPr>
              <a:buNone/>
            </a:pPr>
            <a:r>
              <a:rPr lang="ru-RU" sz="2000" b="0" dirty="0" smtClean="0">
                <a:latin typeface="Georgia" pitchFamily="18" charset="0"/>
              </a:rPr>
              <a:t>Домашние пчелы живут в ульях</a:t>
            </a:r>
          </a:p>
          <a:p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4294967295"/>
          </p:nvPr>
        </p:nvSpPr>
        <p:spPr>
          <a:xfrm>
            <a:off x="4932040" y="692697"/>
            <a:ext cx="4211960" cy="1008112"/>
          </a:xfrm>
        </p:spPr>
        <p:txBody>
          <a:bodyPr/>
          <a:lstStyle/>
          <a:p>
            <a:pPr>
              <a:buNone/>
            </a:pPr>
            <a:r>
              <a:rPr lang="ru-RU" sz="2000" b="0" dirty="0" smtClean="0">
                <a:latin typeface="Georgia" pitchFamily="18" charset="0"/>
              </a:rPr>
              <a:t>Дикие пчелы строят гнезда на деревьях</a:t>
            </a:r>
          </a:p>
          <a:p>
            <a:endParaRPr lang="ru-RU" dirty="0"/>
          </a:p>
        </p:txBody>
      </p:sp>
      <p:pic>
        <p:nvPicPr>
          <p:cNvPr id="25602" name="Picture 2" descr="C:\Users\Людмила\Downloads\i (5).jpg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1700808"/>
            <a:ext cx="4122738" cy="432048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25604" name="AutoShape 4" descr="http://fotoohota.spb.ru/g2/main.php/d/2112-2/IMGP2002_1_2_z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5605" name="Picture 5" descr="C:\Users\Людмила\Downloads\IMGP2002_1_2_z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32040" y="1700808"/>
            <a:ext cx="3818706" cy="432048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8" name="Pchely_-_zhuzhzhanie_pchyol_(iPlayer.fm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8388424" y="630932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20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5589240"/>
            <a:ext cx="882047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 </a:t>
            </a:r>
            <a:r>
              <a:rPr lang="ru-RU" dirty="0" smtClean="0">
                <a:latin typeface="Georgia" pitchFamily="18" charset="0"/>
              </a:rPr>
              <a:t>Они «поют» при помощи крыльев и у всех  «уши» на передних ногах. Все кузнечики хорошо прыгают, отталкиваясь ногами, спускаются медленно с помощью крыльев.</a:t>
            </a:r>
            <a:endParaRPr lang="ru-RU" dirty="0">
              <a:latin typeface="Georgia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908720"/>
            <a:ext cx="26642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С ветки на тропинку,</a:t>
            </a:r>
            <a:br>
              <a:rPr lang="ru-RU" dirty="0" smtClean="0"/>
            </a:br>
            <a:r>
              <a:rPr lang="ru-RU" dirty="0" smtClean="0"/>
              <a:t>С травинки на травинку</a:t>
            </a:r>
            <a:br>
              <a:rPr lang="ru-RU" dirty="0" smtClean="0"/>
            </a:br>
            <a:r>
              <a:rPr lang="ru-RU" dirty="0" smtClean="0"/>
              <a:t>Прыгает пружинка —</a:t>
            </a:r>
            <a:br>
              <a:rPr lang="ru-RU" dirty="0" smtClean="0"/>
            </a:br>
            <a:r>
              <a:rPr lang="ru-RU" dirty="0" smtClean="0"/>
              <a:t>Зелёненькая спинка.</a:t>
            </a:r>
            <a:endParaRPr lang="ru-RU" dirty="0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0"/>
            <a:ext cx="7859216" cy="836712"/>
          </a:xfrm>
        </p:spPr>
        <p:txBody>
          <a:bodyPr/>
          <a:lstStyle/>
          <a:p>
            <a:r>
              <a:rPr lang="ru-RU" dirty="0" smtClean="0">
                <a:latin typeface="Georgia" pitchFamily="18" charset="0"/>
              </a:rPr>
              <a:t>Кузнечик</a:t>
            </a:r>
            <a:endParaRPr lang="ru-RU" dirty="0">
              <a:latin typeface="Georgia" pitchFamily="18" charset="0"/>
            </a:endParaRPr>
          </a:p>
        </p:txBody>
      </p:sp>
      <p:sp>
        <p:nvSpPr>
          <p:cNvPr id="27650" name="AutoShape 2" descr="http://im2-tub-ru.yandex.net/i?id=c208d6ab1df77402b1b382f2e003d78d-61-144&amp;n=2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7653" name="AutoShape 5" descr="http://im3-tub-ru.yandex.net/i?id=d2f2a89057a5f99c7a9ddd4031a49acd-87-144&amp;n=2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7651" name="Picture 3" descr="C:\Users\Людмила\Downloads\загруженное (3).jpg"/>
          <p:cNvPicPr>
            <a:picLocks noChangeAspect="1" noChangeArrowheads="1"/>
          </p:cNvPicPr>
          <p:nvPr/>
        </p:nvPicPr>
        <p:blipFill>
          <a:blip r:embed="rId3" cstate="print"/>
          <a:srcRect t="8364"/>
          <a:stretch>
            <a:fillRect/>
          </a:stretch>
        </p:blipFill>
        <p:spPr bwMode="auto">
          <a:xfrm>
            <a:off x="395536" y="2636912"/>
            <a:ext cx="3816424" cy="249956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27654" name="Picture 6" descr="C:\Users\Людмила\Downloads\i (7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19872" y="980728"/>
            <a:ext cx="5400600" cy="36004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0" name="Zvuki_prirody_-_Stryokot_kuznechikov_(iPlayer.fm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8532440" y="630932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76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76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76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76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5" dur="680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>
                <p:cTn id="2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2" grpId="0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03848" y="260648"/>
            <a:ext cx="283581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dirty="0" smtClean="0">
                <a:latin typeface="Georgia" pitchFamily="18" charset="0"/>
              </a:rPr>
              <a:t>Муравьи</a:t>
            </a:r>
            <a:endParaRPr lang="ru-RU" sz="4400" dirty="0">
              <a:latin typeface="Georgia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1124744"/>
            <a:ext cx="43204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Georgia" pitchFamily="18" charset="0"/>
              </a:rPr>
              <a:t>В лесу у пня суетня, беготня:</a:t>
            </a:r>
            <a:br>
              <a:rPr lang="ru-RU" dirty="0" smtClean="0">
                <a:latin typeface="Georgia" pitchFamily="18" charset="0"/>
              </a:rPr>
            </a:br>
            <a:r>
              <a:rPr lang="ru-RU" dirty="0" smtClean="0">
                <a:latin typeface="Georgia" pitchFamily="18" charset="0"/>
              </a:rPr>
              <a:t>Народ рабочий целый день хлопочет</a:t>
            </a:r>
            <a:r>
              <a:rPr lang="ru-RU" dirty="0" smtClean="0"/>
              <a:t>. </a:t>
            </a:r>
            <a:endParaRPr lang="ru-RU" dirty="0"/>
          </a:p>
        </p:txBody>
      </p:sp>
      <p:sp>
        <p:nvSpPr>
          <p:cNvPr id="28674" name="AutoShape 2" descr="https://encrypted-tbn2.gstatic.com/images?q=tbn:ANd9GcRMjg_XYRgc9RIvc0FhCsCugNeofnn66R1hy0tXnPrt1K7CAIOQ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8677" name="AutoShape 5" descr="http://shkolazhizni.ru/img/content/i70/70784_or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9" name="Picture 1" descr="Fire_ants02.jpg"/>
          <p:cNvPicPr>
            <a:picLocks noChangeAspect="1"/>
          </p:cNvPicPr>
          <p:nvPr/>
        </p:nvPicPr>
        <p:blipFill>
          <a:blip r:embed="rId2" cstate="print"/>
          <a:srcRect t="15930" b="9993"/>
          <a:stretch>
            <a:fillRect/>
          </a:stretch>
        </p:blipFill>
        <p:spPr bwMode="auto">
          <a:xfrm>
            <a:off x="4644008" y="1052736"/>
            <a:ext cx="3960440" cy="324036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28675" name="Picture 3" descr="C:\Users\Людмила\Downloads\image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2204864"/>
            <a:ext cx="4297745" cy="301483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28678" name="Picture 6" descr="C:\Users\Людмила\Downloads\70784_or.jpg"/>
          <p:cNvPicPr>
            <a:picLocks noChangeAspect="1" noChangeArrowheads="1"/>
          </p:cNvPicPr>
          <p:nvPr/>
        </p:nvPicPr>
        <p:blipFill>
          <a:blip r:embed="rId4" cstate="print"/>
          <a:srcRect l="5716" t="21130" r="7298" b="10088"/>
          <a:stretch>
            <a:fillRect/>
          </a:stretch>
        </p:blipFill>
        <p:spPr bwMode="auto">
          <a:xfrm>
            <a:off x="4644008" y="4365104"/>
            <a:ext cx="3960440" cy="2109589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0" name="Прямоугольник 9"/>
          <p:cNvSpPr/>
          <p:nvPr/>
        </p:nvSpPr>
        <p:spPr>
          <a:xfrm>
            <a:off x="251520" y="5445224"/>
            <a:ext cx="410445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31788" indent="-331788" defTabSz="565150">
              <a:spcBef>
                <a:spcPts val="3100"/>
              </a:spcBef>
              <a:buClr>
                <a:srgbClr val="EBEBEB"/>
              </a:buClr>
              <a:buSzPct val="75000"/>
            </a:pPr>
            <a:r>
              <a:rPr lang="ru-RU" dirty="0" smtClean="0"/>
              <a:t>      Муравьи живут везде, от городских квартир до Антарктиды.                        Муравьи практически всеядны.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86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86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86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86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_4cd7bc6224b01.jpg"/>
          <p:cNvPicPr>
            <a:picLocks noChangeAspect="1"/>
          </p:cNvPicPr>
          <p:nvPr/>
        </p:nvPicPr>
        <p:blipFill>
          <a:blip r:embed="rId2" cstate="print"/>
          <a:srcRect l="4376" t="156" r="4376" b="4594"/>
          <a:stretch>
            <a:fillRect/>
          </a:stretch>
        </p:blipFill>
        <p:spPr bwMode="auto">
          <a:xfrm>
            <a:off x="827584" y="980728"/>
            <a:ext cx="7488832" cy="552492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52736"/>
          </a:xfrm>
        </p:spPr>
        <p:txBody>
          <a:bodyPr/>
          <a:lstStyle/>
          <a:p>
            <a:r>
              <a:rPr lang="ru-RU" dirty="0" smtClean="0"/>
              <a:t>Устройство муравейника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Светлячок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364088" y="1628800"/>
            <a:ext cx="295232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 </a:t>
            </a:r>
            <a:r>
              <a:rPr lang="ru-RU" sz="2000" dirty="0" smtClean="0">
                <a:latin typeface="Georgia" pitchFamily="18" charset="0"/>
              </a:rPr>
              <a:t>Не солнце, не огонь, а светит.</a:t>
            </a:r>
            <a:endParaRPr lang="ru-RU" sz="2000" dirty="0">
              <a:latin typeface="Georgia" pitchFamily="18" charset="0"/>
            </a:endParaRPr>
          </a:p>
        </p:txBody>
      </p:sp>
      <p:sp>
        <p:nvSpPr>
          <p:cNvPr id="29698" name="AutoShape 2" descr="http://i.huffpost.com/gen/1154566/thumbs/o-WHY-DO-FIREFLIES-GLOW-facebook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0" name="AutoShape 4" descr="https://encrypted-tbn0.gstatic.com/images?q=tbn:ANd9GcQQ4oZUX_92B7cEYCon4fioyouZssceUhFeRnzs655_p0lbk1f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9701" name="Picture 5" descr="C:\Users\Людмила\Downloads\images (1).jpg"/>
          <p:cNvPicPr>
            <a:picLocks noChangeAspect="1" noChangeArrowheads="1"/>
          </p:cNvPicPr>
          <p:nvPr/>
        </p:nvPicPr>
        <p:blipFill>
          <a:blip r:embed="rId2" cstate="print"/>
          <a:srcRect l="4948"/>
          <a:stretch>
            <a:fillRect/>
          </a:stretch>
        </p:blipFill>
        <p:spPr bwMode="auto">
          <a:xfrm>
            <a:off x="467544" y="2060848"/>
            <a:ext cx="4149765" cy="273630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29702" name="Picture 6" descr="C:\Users\Людмила\Downloads\загруженное (4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984" y="3140968"/>
            <a:ext cx="4248472" cy="304607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97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97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97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97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008112"/>
          </a:xfrm>
        </p:spPr>
        <p:txBody>
          <a:bodyPr/>
          <a:lstStyle/>
          <a:p>
            <a:r>
              <a:rPr lang="ru-RU" dirty="0" smtClean="0">
                <a:latin typeface="Georgia" pitchFamily="18" charset="0"/>
              </a:rPr>
              <a:t>Оса</a:t>
            </a:r>
            <a:endParaRPr lang="ru-RU" dirty="0">
              <a:latin typeface="Georgia" pitchFamily="18" charset="0"/>
            </a:endParaRPr>
          </a:p>
        </p:txBody>
      </p:sp>
      <p:sp>
        <p:nvSpPr>
          <p:cNvPr id="31746" name="AutoShape 2" descr="https://encrypted-tbn2.gstatic.com/images?q=tbn:ANd9GcQuDs8NHt4_N1Jp4EIE3h4WKBY6abydpKS0rxjCEiIuxNSVXboxrw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1747" name="Picture 3" descr="C:\Users\Людмила\Downloads\images (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15816" y="1268760"/>
            <a:ext cx="5832648" cy="439610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611560" y="5877272"/>
            <a:ext cx="42484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3200"/>
              </a:spcBef>
              <a:buClr>
                <a:srgbClr val="EBEBEB"/>
              </a:buClr>
              <a:buSzPct val="75000"/>
            </a:pPr>
            <a:r>
              <a:rPr lang="ru-RU" dirty="0" smtClean="0"/>
              <a:t>  В отличие от пчел, осы не запасают мед. Часто осы строят гнезда в земле.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79512" y="1772816"/>
            <a:ext cx="280831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Georgia" pitchFamily="18" charset="0"/>
              </a:rPr>
              <a:t>Как тигр: усата, полосата,</a:t>
            </a:r>
            <a:br>
              <a:rPr lang="ru-RU" dirty="0" smtClean="0">
                <a:latin typeface="Georgia" pitchFamily="18" charset="0"/>
              </a:rPr>
            </a:br>
            <a:r>
              <a:rPr lang="ru-RU" dirty="0" smtClean="0">
                <a:latin typeface="Georgia" pitchFamily="18" charset="0"/>
              </a:rPr>
              <a:t>А жало поострей кинжала.</a:t>
            </a:r>
            <a:br>
              <a:rPr lang="ru-RU" dirty="0" smtClean="0">
                <a:latin typeface="Georgia" pitchFamily="18" charset="0"/>
              </a:rPr>
            </a:br>
            <a:r>
              <a:rPr lang="ru-RU" dirty="0" smtClean="0">
                <a:latin typeface="Georgia" pitchFamily="18" charset="0"/>
              </a:rPr>
              <a:t>Жужжит, взлетела в небеса</a:t>
            </a:r>
            <a:br>
              <a:rPr lang="ru-RU" dirty="0" smtClean="0">
                <a:latin typeface="Georgia" pitchFamily="18" charset="0"/>
              </a:rPr>
            </a:br>
            <a:r>
              <a:rPr lang="ru-RU" dirty="0" smtClean="0">
                <a:latin typeface="Georgia" pitchFamily="18" charset="0"/>
              </a:rPr>
              <a:t>Любитель сладкого -…</a:t>
            </a:r>
            <a:endParaRPr lang="ru-RU" dirty="0"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17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17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80728"/>
          </a:xfrm>
        </p:spPr>
        <p:txBody>
          <a:bodyPr/>
          <a:lstStyle/>
          <a:p>
            <a:r>
              <a:rPr lang="ru-RU" dirty="0" smtClean="0">
                <a:latin typeface="Georgia" pitchFamily="18" charset="0"/>
              </a:rPr>
              <a:t>Таракан</a:t>
            </a:r>
            <a:endParaRPr lang="ru-RU" dirty="0">
              <a:latin typeface="Georgia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5661248"/>
            <a:ext cx="849694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Georgia" pitchFamily="18" charset="0"/>
              </a:rPr>
              <a:t>Тараканы едят практически всё. Обычную еду, книжки, кожаную одежду, даже домашние цветы. Удивительно выносливы и живучи. Целый месяц таракан может ничего не есть.</a:t>
            </a:r>
            <a:endParaRPr lang="ru-RU" dirty="0">
              <a:latin typeface="Georgia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1196752"/>
            <a:ext cx="324036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Georgia" pitchFamily="18" charset="0"/>
              </a:rPr>
              <a:t>П</a:t>
            </a:r>
            <a:r>
              <a:rPr lang="ru-RU" dirty="0" smtClean="0">
                <a:latin typeface="Georgia" pitchFamily="18" charset="0"/>
              </a:rPr>
              <a:t>рячется по углам,</a:t>
            </a:r>
          </a:p>
          <a:p>
            <a:r>
              <a:rPr lang="ru-RU" dirty="0" smtClean="0">
                <a:latin typeface="Georgia" pitchFamily="18" charset="0"/>
              </a:rPr>
              <a:t>Спать мешает по ночам,</a:t>
            </a:r>
          </a:p>
          <a:p>
            <a:r>
              <a:rPr lang="ru-RU" dirty="0" smtClean="0">
                <a:latin typeface="Georgia" pitchFamily="18" charset="0"/>
              </a:rPr>
              <a:t>Неделями не питается,</a:t>
            </a:r>
          </a:p>
          <a:p>
            <a:r>
              <a:rPr lang="ru-RU" dirty="0" smtClean="0">
                <a:latin typeface="Georgia" pitchFamily="18" charset="0"/>
              </a:rPr>
              <a:t>Как вредитель называется?</a:t>
            </a:r>
          </a:p>
          <a:p>
            <a:r>
              <a:rPr lang="ru-RU" dirty="0" smtClean="0">
                <a:latin typeface="Georgia" pitchFamily="18" charset="0"/>
              </a:rPr>
              <a:t/>
            </a:r>
            <a:br>
              <a:rPr lang="ru-RU" dirty="0" smtClean="0">
                <a:latin typeface="Georgia" pitchFamily="18" charset="0"/>
              </a:rPr>
            </a:br>
            <a:endParaRPr lang="ru-RU" dirty="0">
              <a:latin typeface="Georgia" pitchFamily="18" charset="0"/>
            </a:endParaRPr>
          </a:p>
        </p:txBody>
      </p:sp>
      <p:sp>
        <p:nvSpPr>
          <p:cNvPr id="33794" name="AutoShape 2" descr="http://versii.com/photos_new/2009/bank_15901_img_200x230_78413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3795" name="Picture 3" descr="C:\Users\Людмила\Downloads\bank_15901_img_200x230_78413.jpg"/>
          <p:cNvPicPr>
            <a:picLocks noChangeAspect="1" noChangeArrowheads="1"/>
          </p:cNvPicPr>
          <p:nvPr/>
        </p:nvPicPr>
        <p:blipFill>
          <a:blip r:embed="rId2" cstate="print"/>
          <a:srcRect t="7380" r="5128" b="5664"/>
          <a:stretch>
            <a:fillRect/>
          </a:stretch>
        </p:blipFill>
        <p:spPr bwMode="auto">
          <a:xfrm>
            <a:off x="3779912" y="1052736"/>
            <a:ext cx="4824536" cy="446644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3797" name="AutoShape 5" descr="http://im0-tub-ru.yandex.net/i?id=b24449031a369dd731b55c17c20ff685-58-144&amp;n=2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3798" name="Picture 6" descr="C:\Users\Людмила\Downloads\i (8).jpg"/>
          <p:cNvPicPr>
            <a:picLocks noChangeAspect="1" noChangeArrowheads="1"/>
          </p:cNvPicPr>
          <p:nvPr/>
        </p:nvPicPr>
        <p:blipFill>
          <a:blip r:embed="rId3" cstate="print"/>
          <a:srcRect l="8850" r="4867"/>
          <a:stretch>
            <a:fillRect/>
          </a:stretch>
        </p:blipFill>
        <p:spPr bwMode="auto">
          <a:xfrm>
            <a:off x="251520" y="2852936"/>
            <a:ext cx="3182753" cy="244827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37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37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37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37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/>
          <a:lstStyle/>
          <a:p>
            <a:r>
              <a:rPr lang="ru-RU" dirty="0" smtClean="0">
                <a:latin typeface="Georgia" pitchFamily="18" charset="0"/>
              </a:rPr>
              <a:t>Водомерка</a:t>
            </a:r>
            <a:endParaRPr lang="ru-RU" dirty="0">
              <a:latin typeface="Georgia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1772816"/>
            <a:ext cx="3312368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Georgia" pitchFamily="18" charset="0"/>
              </a:rPr>
              <a:t>На поверхности воды </a:t>
            </a:r>
            <a:br>
              <a:rPr lang="ru-RU" dirty="0" smtClean="0">
                <a:latin typeface="Georgia" pitchFamily="18" charset="0"/>
              </a:rPr>
            </a:br>
            <a:r>
              <a:rPr lang="ru-RU" dirty="0" smtClean="0">
                <a:latin typeface="Georgia" pitchFamily="18" charset="0"/>
              </a:rPr>
              <a:t>летом обитает,</a:t>
            </a:r>
            <a:br>
              <a:rPr lang="ru-RU" dirty="0" smtClean="0">
                <a:latin typeface="Georgia" pitchFamily="18" charset="0"/>
              </a:rPr>
            </a:br>
            <a:r>
              <a:rPr lang="ru-RU" dirty="0" smtClean="0">
                <a:latin typeface="Georgia" pitchFamily="18" charset="0"/>
              </a:rPr>
              <a:t>Под корой, без суеты, </a:t>
            </a:r>
            <a:br>
              <a:rPr lang="ru-RU" dirty="0" smtClean="0">
                <a:latin typeface="Georgia" pitchFamily="18" charset="0"/>
              </a:rPr>
            </a:br>
            <a:r>
              <a:rPr lang="ru-RU" dirty="0" smtClean="0">
                <a:latin typeface="Georgia" pitchFamily="18" charset="0"/>
              </a:rPr>
              <a:t>зиму коротает.</a:t>
            </a:r>
            <a:br>
              <a:rPr lang="ru-RU" dirty="0" smtClean="0">
                <a:latin typeface="Georgia" pitchFamily="18" charset="0"/>
              </a:rPr>
            </a:br>
            <a:r>
              <a:rPr lang="ru-RU" dirty="0" smtClean="0">
                <a:latin typeface="Georgia" pitchFamily="18" charset="0"/>
              </a:rPr>
              <a:t>Ход её длиннющих ног – </a:t>
            </a:r>
            <a:br>
              <a:rPr lang="ru-RU" dirty="0" smtClean="0">
                <a:latin typeface="Georgia" pitchFamily="18" charset="0"/>
              </a:rPr>
            </a:br>
            <a:r>
              <a:rPr lang="ru-RU" dirty="0" smtClean="0">
                <a:latin typeface="Georgia" pitchFamily="18" charset="0"/>
              </a:rPr>
              <a:t>водной глади мерка.</a:t>
            </a:r>
            <a:br>
              <a:rPr lang="ru-RU" dirty="0" smtClean="0">
                <a:latin typeface="Georgia" pitchFamily="18" charset="0"/>
              </a:rPr>
            </a:br>
            <a:r>
              <a:rPr lang="ru-RU" dirty="0" smtClean="0">
                <a:latin typeface="Georgia" pitchFamily="18" charset="0"/>
              </a:rPr>
              <a:t>Кто б скользить ещё так мог? </a:t>
            </a:r>
            <a:br>
              <a:rPr lang="ru-RU" dirty="0" smtClean="0">
                <a:latin typeface="Georgia" pitchFamily="18" charset="0"/>
              </a:rPr>
            </a:br>
            <a:r>
              <a:rPr lang="ru-RU" dirty="0" smtClean="0">
                <a:latin typeface="Georgia" pitchFamily="18" charset="0"/>
              </a:rPr>
              <a:t>Только…</a:t>
            </a:r>
            <a:endParaRPr lang="ru-RU" dirty="0">
              <a:latin typeface="Georgia" pitchFamily="18" charset="0"/>
            </a:endParaRPr>
          </a:p>
        </p:txBody>
      </p:sp>
      <p:sp>
        <p:nvSpPr>
          <p:cNvPr id="32770" name="AutoShape 2" descr="http://im1-tub-ru.yandex.net/i?id=fc8c23b6675b3ecc755ccb3730ca1ffa-103-144&amp;n=2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2771" name="Picture 3" descr="C:\Users\Людмила\Downloads\i (9).jpg"/>
          <p:cNvPicPr>
            <a:picLocks noChangeAspect="1" noChangeArrowheads="1"/>
          </p:cNvPicPr>
          <p:nvPr/>
        </p:nvPicPr>
        <p:blipFill>
          <a:blip r:embed="rId2" cstate="print"/>
          <a:srcRect l="10535" b="8929"/>
          <a:stretch>
            <a:fillRect/>
          </a:stretch>
        </p:blipFill>
        <p:spPr bwMode="auto">
          <a:xfrm>
            <a:off x="3203848" y="1556792"/>
            <a:ext cx="5724127" cy="403244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708920"/>
            <a:ext cx="8229600" cy="1143000"/>
          </a:xfrm>
        </p:spPr>
        <p:txBody>
          <a:bodyPr/>
          <a:lstStyle/>
          <a:p>
            <a:r>
              <a:rPr lang="ru-RU" dirty="0" smtClean="0"/>
              <a:t>Спасибо за внимание!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Insects</Template>
  <TotalTime>648</TotalTime>
  <Words>411</Words>
  <Application>Microsoft Office PowerPoint</Application>
  <PresentationFormat>Экран (4:3)</PresentationFormat>
  <Paragraphs>59</Paragraphs>
  <Slides>21</Slides>
  <Notes>0</Notes>
  <HiddenSlides>0</HiddenSlides>
  <MMClips>3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7" baseType="lpstr">
      <vt:lpstr>Arial</vt:lpstr>
      <vt:lpstr>Calibri</vt:lpstr>
      <vt:lpstr>Georgia</vt:lpstr>
      <vt:lpstr>Helvetica Neue</vt:lpstr>
      <vt:lpstr>Wingdings</vt:lpstr>
      <vt:lpstr>Тема Office</vt:lpstr>
      <vt:lpstr>Презентация на тему «НАСЕКОМЫЕ»</vt:lpstr>
      <vt:lpstr>Презентация PowerPoint</vt:lpstr>
      <vt:lpstr>Презентация PowerPoint</vt:lpstr>
      <vt:lpstr>Основные признаки насекомого</vt:lpstr>
      <vt:lpstr>Какое из этих животных не насекомое?</vt:lpstr>
      <vt:lpstr>Презентация PowerPoint</vt:lpstr>
      <vt:lpstr>Презентация PowerPoint</vt:lpstr>
      <vt:lpstr>Презентация PowerPoint</vt:lpstr>
      <vt:lpstr>Стрекоза</vt:lpstr>
      <vt:lpstr>Презентация PowerPoint</vt:lpstr>
      <vt:lpstr>Пчела</vt:lpstr>
      <vt:lpstr>Презентация PowerPoint</vt:lpstr>
      <vt:lpstr>Презентация PowerPoint</vt:lpstr>
      <vt:lpstr>Кузнечик</vt:lpstr>
      <vt:lpstr>Презентация PowerPoint</vt:lpstr>
      <vt:lpstr>Устройство муравейника</vt:lpstr>
      <vt:lpstr>Светлячок</vt:lpstr>
      <vt:lpstr>Оса</vt:lpstr>
      <vt:lpstr>Таракан</vt:lpstr>
      <vt:lpstr>Водомерка</vt:lpstr>
      <vt:lpstr>Спасибо за внимание!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Людмила</dc:creator>
  <cp:lastModifiedBy>Надежда Михайловна</cp:lastModifiedBy>
  <cp:revision>81</cp:revision>
  <dcterms:created xsi:type="dcterms:W3CDTF">2015-02-05T17:30:43Z</dcterms:created>
  <dcterms:modified xsi:type="dcterms:W3CDTF">2025-09-25T07:30:34Z</dcterms:modified>
</cp:coreProperties>
</file>